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98" r:id="rId10"/>
    <p:sldId id="263" r:id="rId11"/>
    <p:sldId id="264" r:id="rId12"/>
    <p:sldId id="265" r:id="rId13"/>
    <p:sldId id="266" r:id="rId14"/>
    <p:sldId id="267" r:id="rId15"/>
    <p:sldId id="299" r:id="rId16"/>
    <p:sldId id="269" r:id="rId17"/>
    <p:sldId id="270" r:id="rId18"/>
    <p:sldId id="271" r:id="rId19"/>
    <p:sldId id="272" r:id="rId20"/>
    <p:sldId id="273" r:id="rId21"/>
    <p:sldId id="274" r:id="rId22"/>
    <p:sldId id="303" r:id="rId23"/>
    <p:sldId id="304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301" r:id="rId40"/>
    <p:sldId id="295" r:id="rId41"/>
    <p:sldId id="296" r:id="rId42"/>
    <p:sldId id="297" r:id="rId43"/>
    <p:sldId id="302" r:id="rId44"/>
    <p:sldId id="300" r:id="rId4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51AAE3-A981-4270-8EDF-23DFE7F1A8B5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55F10A-163D-4447-B23C-6567728D6B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91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BC4441-49F4-4970-904E-6EB5C1C39527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56882B-3D9B-4731-A602-F1EBF5D1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41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71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14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696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52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364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28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567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487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039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04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956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460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048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812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484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710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935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138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580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153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54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595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666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98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161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28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595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05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6088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4386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2798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58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2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99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88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12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64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6882B-3D9B-4731-A602-F1EBF5D118B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224F7AE-7B70-45C9-9379-CD15F702CD6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8E75AF-0A14-4991-B067-1FDF04391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4F7AE-7B70-45C9-9379-CD15F702CD6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E75AF-0A14-4991-B067-1FDF04391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4F7AE-7B70-45C9-9379-CD15F702CD6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E75AF-0A14-4991-B067-1FDF04391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4F7AE-7B70-45C9-9379-CD15F702CD6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E75AF-0A14-4991-B067-1FDF04391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224F7AE-7B70-45C9-9379-CD15F702CD6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8E75AF-0A14-4991-B067-1FDF04391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4F7AE-7B70-45C9-9379-CD15F702CD6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8E75AF-0A14-4991-B067-1FDF04391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4F7AE-7B70-45C9-9379-CD15F702CD6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8E75AF-0A14-4991-B067-1FDF04391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4F7AE-7B70-45C9-9379-CD15F702CD6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E75AF-0A14-4991-B067-1FDF04391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4F7AE-7B70-45C9-9379-CD15F702CD6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E75AF-0A14-4991-B067-1FDF04391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224F7AE-7B70-45C9-9379-CD15F702CD6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8E75AF-0A14-4991-B067-1FDF04391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224F7AE-7B70-45C9-9379-CD15F702CD6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8E75AF-0A14-4991-B067-1FDF04391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224F7AE-7B70-45C9-9379-CD15F702CD6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38E75AF-0A14-4991-B067-1FDF04391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.pearsoncmg.com/curriculum/humanities/socialstudies/ecn_10/hew/econ_ch04_s03_hew_elasticity/player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.pearsoncmg.com/curriculum/humanities/socialstudies/ecn_10/visual_glossary/econ_ch05_s01_vg_lawsupply/player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.pearsoncmg.com/curriculum/humanities/socialstudies/ecn_10/action_graphs/econ_ch05_s01_ag_01_splycurves/player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nbc.com/id/33307309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j6Ihlldty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Unit 3 </a:t>
            </a:r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Markets Work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Elasticity of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way consumers react / respond to price changes is called </a:t>
            </a:r>
            <a:r>
              <a:rPr lang="en-US" b="1" dirty="0" smtClean="0"/>
              <a:t>Elasticity of Demand</a:t>
            </a:r>
          </a:p>
          <a:p>
            <a:pPr lvl="1"/>
            <a:r>
              <a:rPr lang="en-US" dirty="0" smtClean="0"/>
              <a:t>Definition: A measure of </a:t>
            </a:r>
            <a:r>
              <a:rPr lang="en-US" i="1" dirty="0" smtClean="0"/>
              <a:t>how much</a:t>
            </a:r>
            <a:r>
              <a:rPr lang="en-US" dirty="0" smtClean="0"/>
              <a:t> the quantity demanded changes when price changes.</a:t>
            </a:r>
          </a:p>
          <a:p>
            <a:r>
              <a:rPr lang="en-US" dirty="0" smtClean="0"/>
              <a:t>A demand for a good that remains constant, despite price, is called </a:t>
            </a:r>
            <a:r>
              <a:rPr lang="en-US" b="1" dirty="0" smtClean="0"/>
              <a:t>inelastic</a:t>
            </a:r>
            <a:r>
              <a:rPr lang="en-US" dirty="0" smtClean="0"/>
              <a:t> (like gas / oil)</a:t>
            </a:r>
          </a:p>
          <a:p>
            <a:r>
              <a:rPr lang="en-US" dirty="0" smtClean="0"/>
              <a:t>Your demand becomes </a:t>
            </a:r>
            <a:r>
              <a:rPr lang="en-US" b="1" dirty="0" smtClean="0"/>
              <a:t>elastic</a:t>
            </a:r>
            <a:r>
              <a:rPr lang="en-US" dirty="0"/>
              <a:t> </a:t>
            </a:r>
            <a:r>
              <a:rPr lang="en-US" dirty="0" smtClean="0"/>
              <a:t>if a price increase changes how much you would buy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Elasticity of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calculate elasticity of demand, economists take the percentage of the change in demand of a good and divide it by the percentage change in price of a good</a:t>
            </a:r>
          </a:p>
          <a:p>
            <a:endParaRPr lang="en-US" dirty="0" smtClean="0"/>
          </a:p>
          <a:p>
            <a:pPr marL="609600" indent="-609600">
              <a:buClr>
                <a:schemeClr val="hlink"/>
              </a:buClr>
              <a:buSzPct val="70000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Price Elasticity of Demand (</a:t>
            </a:r>
            <a:r>
              <a:rPr lang="el-GR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Lucida Grande" pitchFamily="48" charset="0"/>
              </a:rPr>
              <a:t>ε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=	</a:t>
            </a:r>
            <a:r>
              <a:rPr lang="en-US" sz="20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Percentage change in qty demanded</a:t>
            </a:r>
          </a:p>
          <a:p>
            <a:pPr marL="609600" indent="-609600">
              <a:buClr>
                <a:schemeClr val="hlink"/>
              </a:buClr>
              <a:buSzPct val="70000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				Percentage change in price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48" charset="2"/>
              <a:buNone/>
            </a:pPr>
            <a:r>
              <a:rPr lang="en-US" dirty="0" smtClean="0"/>
              <a:t>10% increase in the price of DVDs decreases the quantity demanded by 20%.</a:t>
            </a:r>
          </a:p>
          <a:p>
            <a:pPr marL="609600" indent="-609600">
              <a:buFont typeface="Wingdings" pitchFamily="48" charset="2"/>
              <a:buNone/>
            </a:pPr>
            <a:endParaRPr lang="en-US" dirty="0" smtClean="0"/>
          </a:p>
          <a:p>
            <a:pPr marL="609600" indent="-609600">
              <a:buFont typeface="Wingdings" pitchFamily="48" charset="2"/>
              <a:buNone/>
            </a:pPr>
            <a:endParaRPr lang="en-US" dirty="0" smtClean="0"/>
          </a:p>
          <a:p>
            <a:pPr marL="609600" indent="-609600">
              <a:buFont typeface="Wingdings" pitchFamily="48" charset="2"/>
              <a:buNone/>
            </a:pPr>
            <a:r>
              <a:rPr lang="en-US" sz="2800" dirty="0" smtClean="0"/>
              <a:t>	</a:t>
            </a:r>
            <a:r>
              <a:rPr lang="en-US" sz="2800" u="sng" dirty="0" smtClean="0"/>
              <a:t>% </a:t>
            </a:r>
            <a:r>
              <a:rPr lang="el-GR" sz="2800" u="sng" dirty="0" smtClean="0">
                <a:latin typeface="Lucida Grande" pitchFamily="48" charset="0"/>
              </a:rPr>
              <a:t>Δ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Q</a:t>
            </a:r>
            <a:r>
              <a:rPr lang="en-US" sz="2800" baseline="-25000" dirty="0" err="1" smtClean="0"/>
              <a:t>d</a:t>
            </a:r>
            <a:r>
              <a:rPr lang="en-US" sz="2800" u="sng" dirty="0" smtClean="0"/>
              <a:t> </a:t>
            </a:r>
            <a:r>
              <a:rPr lang="en-US" sz="2800" baseline="-25000" dirty="0" smtClean="0"/>
              <a:t>=  </a:t>
            </a:r>
            <a:r>
              <a:rPr lang="en-US" sz="2800" u="sng" dirty="0" smtClean="0"/>
              <a:t>-.20</a:t>
            </a:r>
            <a:r>
              <a:rPr lang="en-US" sz="2800" dirty="0" smtClean="0"/>
              <a:t>	= |-2.0| or 2</a:t>
            </a:r>
          </a:p>
          <a:p>
            <a:pPr marL="609600" indent="-609600">
              <a:spcBef>
                <a:spcPct val="0"/>
              </a:spcBef>
              <a:buFont typeface="Wingdings" pitchFamily="48" charset="2"/>
              <a:buNone/>
            </a:pPr>
            <a:r>
              <a:rPr lang="en-US" sz="2800" dirty="0" smtClean="0"/>
              <a:t>	 % </a:t>
            </a:r>
            <a:r>
              <a:rPr lang="el-GR" sz="2800" dirty="0" smtClean="0">
                <a:latin typeface="Lucida Grande" pitchFamily="48" charset="0"/>
              </a:rPr>
              <a:t>Δ</a:t>
            </a:r>
            <a:r>
              <a:rPr lang="en-US" sz="2800" dirty="0" smtClean="0"/>
              <a:t> P     +.10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the elasticity of demand for a certain good at a certain price is </a:t>
            </a:r>
            <a:r>
              <a:rPr lang="en-US" b="1" dirty="0" smtClean="0"/>
              <a:t>less</a:t>
            </a:r>
            <a:r>
              <a:rPr lang="en-US" dirty="0" smtClean="0"/>
              <a:t> than 1, we describe the demand as inelastic</a:t>
            </a:r>
          </a:p>
          <a:p>
            <a:pPr lvl="1"/>
            <a:r>
              <a:rPr lang="en-US" dirty="0" smtClean="0"/>
              <a:t>Example:  Needed daily items (oil/gas, milk, etc.)</a:t>
            </a:r>
          </a:p>
          <a:p>
            <a:r>
              <a:rPr lang="en-US" dirty="0" smtClean="0"/>
              <a:t>If the elasticity of demand for a certain good is </a:t>
            </a:r>
            <a:r>
              <a:rPr lang="en-US" b="1" dirty="0" smtClean="0"/>
              <a:t>greater</a:t>
            </a:r>
            <a:r>
              <a:rPr lang="en-US" dirty="0" smtClean="0"/>
              <a:t> than 1, we describe the demand as ELASTIC</a:t>
            </a:r>
          </a:p>
          <a:p>
            <a:pPr lvl="1"/>
            <a:r>
              <a:rPr lang="en-US" dirty="0" smtClean="0"/>
              <a:t>Example:  Luxury goods (</a:t>
            </a:r>
            <a:r>
              <a:rPr lang="en-US" dirty="0" err="1" smtClean="0"/>
              <a:t>iPhone</a:t>
            </a:r>
            <a:r>
              <a:rPr lang="en-US" dirty="0" smtClean="0"/>
              <a:t>, </a:t>
            </a:r>
            <a:r>
              <a:rPr lang="en-US" dirty="0" err="1" smtClean="0"/>
              <a:t>Wii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If elasticity </a:t>
            </a:r>
            <a:r>
              <a:rPr lang="en-US" b="1" dirty="0" smtClean="0"/>
              <a:t>equals</a:t>
            </a:r>
            <a:r>
              <a:rPr lang="en-US" dirty="0" smtClean="0"/>
              <a:t> 1, we describe it as </a:t>
            </a:r>
            <a:r>
              <a:rPr lang="en-US" dirty="0" smtClean="0"/>
              <a:t>UNITARY- price does not </a:t>
            </a:r>
            <a:r>
              <a:rPr lang="en-US" smtClean="0"/>
              <a:t>affect purchase.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change elasticity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lphaUcPeriod"/>
            </a:pPr>
            <a:r>
              <a:rPr lang="en-US" dirty="0" smtClean="0"/>
              <a:t>The number of substitutes</a:t>
            </a:r>
          </a:p>
          <a:p>
            <a:pPr marL="1009650" lvl="1" indent="-609600"/>
            <a:r>
              <a:rPr lang="en-US" dirty="0" smtClean="0"/>
              <a:t> (ex. Life-saving prescription medication, concert tickets, etc.)</a:t>
            </a:r>
          </a:p>
          <a:p>
            <a:pPr marL="609600" indent="-609600">
              <a:buFont typeface="Arial" charset="0"/>
              <a:buAutoNum type="alphaUcPeriod"/>
            </a:pPr>
            <a:r>
              <a:rPr lang="en-US" dirty="0" smtClean="0"/>
              <a:t>Change over time</a:t>
            </a:r>
          </a:p>
          <a:p>
            <a:pPr marL="1009650" lvl="1" indent="-609600"/>
            <a:r>
              <a:rPr lang="en-US" dirty="0" smtClean="0"/>
              <a:t>People take time to adjust (ex. Gas prices)</a:t>
            </a:r>
          </a:p>
          <a:p>
            <a:pPr marL="609600" indent="-609600">
              <a:buFont typeface="Arial" charset="0"/>
              <a:buAutoNum type="alphaUcPeriod"/>
            </a:pPr>
            <a:r>
              <a:rPr lang="en-US" dirty="0" smtClean="0"/>
              <a:t>Importance</a:t>
            </a:r>
          </a:p>
          <a:p>
            <a:pPr marL="1009650" lvl="1" indent="-609600"/>
            <a:r>
              <a:rPr lang="en-US" dirty="0" smtClean="0"/>
              <a:t>(ex. You already spend $200/month on clothes – what if their price went up significantly?</a:t>
            </a:r>
          </a:p>
          <a:p>
            <a:pPr marL="1009650" lvl="1" indent="-60960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dirty="0" smtClean="0"/>
              <a:t>.   Necessity vs. Luxury</a:t>
            </a:r>
          </a:p>
          <a:p>
            <a:pPr lvl="1"/>
            <a:r>
              <a:rPr lang="en-US" dirty="0" smtClean="0"/>
              <a:t>Is it something that is that important to you or could you do without?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Lets meet Karl!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46111" t="16889" r="20556" b="46667"/>
          <a:stretch>
            <a:fillRect/>
          </a:stretch>
        </p:blipFill>
        <p:spPr bwMode="auto">
          <a:xfrm>
            <a:off x="2209800" y="2590800"/>
            <a:ext cx="4572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3, Lesson 2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hlinkClick r:id="rId3"/>
              </a:rPr>
              <a:t>LAW OF </a:t>
            </a:r>
          </a:p>
          <a:p>
            <a:pPr algn="ctr">
              <a:buNone/>
            </a:pPr>
            <a:r>
              <a:rPr lang="en-US" sz="9600" dirty="0" smtClean="0">
                <a:hlinkClick r:id="rId3"/>
              </a:rPr>
              <a:t>SUPPLY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Supply </a:t>
            </a:r>
            <a:r>
              <a:rPr lang="en-US" dirty="0" smtClean="0"/>
              <a:t>is the AMOUNT of good available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Law of Supply</a:t>
            </a:r>
            <a:r>
              <a:rPr lang="en-US" dirty="0" smtClean="0"/>
              <a:t> states that the higher the price, the larger quantity produced</a:t>
            </a:r>
          </a:p>
          <a:p>
            <a:r>
              <a:rPr lang="en-US" dirty="0" smtClean="0"/>
              <a:t>So price and supply have a DIRECT relationship, as one goes up, so does the other</a:t>
            </a:r>
          </a:p>
          <a:p>
            <a:r>
              <a:rPr lang="en-US" dirty="0" smtClean="0"/>
              <a:t>Remember, LAW OF SUPPLY is from the Seller’s viewpoint, not the consumers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Supply Curve</a:t>
            </a:r>
            <a:endParaRPr lang="en-US" dirty="0"/>
          </a:p>
        </p:txBody>
      </p:sp>
      <p:grpSp>
        <p:nvGrpSpPr>
          <p:cNvPr id="4" name="Group 21"/>
          <p:cNvGrpSpPr>
            <a:grpSpLocks noGrp="1"/>
          </p:cNvGrpSpPr>
          <p:nvPr/>
        </p:nvGrpSpPr>
        <p:grpSpPr bwMode="auto">
          <a:xfrm>
            <a:off x="228600" y="1447800"/>
            <a:ext cx="7315200" cy="3611563"/>
            <a:chOff x="1632" y="1488"/>
            <a:chExt cx="2928" cy="235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 flipV="1">
              <a:off x="2208" y="148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2208" y="3312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496" y="3552"/>
              <a:ext cx="15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Quantity Supplied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 rot="-5400000">
              <a:off x="1464" y="2424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Price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2208" y="3312"/>
              <a:ext cx="23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			1000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 rot="-5400000">
              <a:off x="1104" y="2256"/>
              <a:ext cx="18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		1000</a:t>
              </a:r>
            </a:p>
          </p:txBody>
        </p:sp>
      </p:grpSp>
      <p:sp>
        <p:nvSpPr>
          <p:cNvPr id="11" name="Freeform 20"/>
          <p:cNvSpPr>
            <a:spLocks/>
          </p:cNvSpPr>
          <p:nvPr/>
        </p:nvSpPr>
        <p:spPr bwMode="auto">
          <a:xfrm>
            <a:off x="1752600" y="1600200"/>
            <a:ext cx="3048000" cy="2590800"/>
          </a:xfrm>
          <a:custGeom>
            <a:avLst/>
            <a:gdLst/>
            <a:ahLst/>
            <a:cxnLst>
              <a:cxn ang="0">
                <a:pos x="0" y="1728"/>
              </a:cxn>
              <a:cxn ang="0">
                <a:pos x="864" y="1008"/>
              </a:cxn>
              <a:cxn ang="0">
                <a:pos x="1440" y="0"/>
              </a:cxn>
            </a:cxnLst>
            <a:rect l="0" t="0" r="r" b="b"/>
            <a:pathLst>
              <a:path w="1440" h="1728">
                <a:moveTo>
                  <a:pt x="0" y="1728"/>
                </a:moveTo>
                <a:cubicBezTo>
                  <a:pt x="312" y="1512"/>
                  <a:pt x="624" y="1296"/>
                  <a:pt x="864" y="1008"/>
                </a:cubicBezTo>
                <a:cubicBezTo>
                  <a:pt x="1104" y="720"/>
                  <a:pt x="1272" y="360"/>
                  <a:pt x="144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2000" y="533400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Why is Supply Upward Sloping?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4953000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Profit Motive</a:t>
            </a:r>
            <a:r>
              <a:rPr lang="en-US" sz="2800" dirty="0" smtClean="0"/>
              <a:t>! – If sellers will attempt to make as much profit as possible.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that change Supply: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Change in Resource Prices</a:t>
            </a:r>
          </a:p>
          <a:p>
            <a:pPr marL="862330" lvl="1" indent="-514350">
              <a:buFont typeface="+mj-lt"/>
              <a:buAutoNum type="alphaLcPeriod"/>
            </a:pPr>
            <a:r>
              <a:rPr lang="en-US" sz="2200" dirty="0" smtClean="0"/>
              <a:t>If the price of producing a product falls, then suppliers will be willing and able to supply more (price of steel and car companies)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in Technology</a:t>
            </a:r>
          </a:p>
          <a:p>
            <a:pPr marL="1009650" lvl="1" indent="-609600">
              <a:buFontTx/>
              <a:buAutoNum type="alphaLcPeriod"/>
            </a:pPr>
            <a:r>
              <a:rPr lang="en-US" dirty="0" smtClean="0"/>
              <a:t>Better technology allows for higher productivity.</a:t>
            </a:r>
          </a:p>
          <a:p>
            <a:pPr marL="1009650" lvl="1" indent="-609600">
              <a:buFontTx/>
              <a:buAutoNum type="alphaLcPeriod"/>
            </a:pPr>
            <a:r>
              <a:rPr lang="en-US" dirty="0" smtClean="0"/>
              <a:t>This allows us to generate more with the same amount of resources.  End result = higher supply.</a:t>
            </a:r>
          </a:p>
          <a:p>
            <a:pPr marL="514350" indent="-514350"/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market system, the buyers and sellers interaction determines the what to produce and how to produce it</a:t>
            </a:r>
          </a:p>
          <a:p>
            <a:r>
              <a:rPr lang="en-US" dirty="0" smtClean="0"/>
              <a:t>A market then is an institution or mechanism that brings together buyers (“demanders”) and sellers (“suppliers”) of particular goods, services, or resources.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that change Supply: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3"/>
            </a:pPr>
            <a:r>
              <a:rPr lang="en-US" dirty="0" smtClean="0"/>
              <a:t>Change in Government Policies</a:t>
            </a:r>
          </a:p>
          <a:p>
            <a:pPr marL="1009650" lvl="1" indent="-609600">
              <a:buFontTx/>
              <a:buAutoNum type="alphaLcPeriod"/>
            </a:pPr>
            <a:r>
              <a:rPr lang="en-US" dirty="0" smtClean="0"/>
              <a:t>Taxes – higher taxes make it more expensive to produce, reducing supply.</a:t>
            </a:r>
          </a:p>
          <a:p>
            <a:pPr marL="1009650" lvl="1" indent="-609600">
              <a:buFontTx/>
              <a:buAutoNum type="alphaLcPeriod"/>
            </a:pPr>
            <a:r>
              <a:rPr lang="en-US" dirty="0" smtClean="0"/>
              <a:t>Subsidies – make it cheaper to produce, increasing supply</a:t>
            </a:r>
          </a:p>
          <a:p>
            <a:pPr marL="1009650" lvl="1" indent="-609600">
              <a:buFontTx/>
              <a:buAutoNum type="alphaLcPeriod"/>
            </a:pPr>
            <a:r>
              <a:rPr lang="en-US" dirty="0" smtClean="0"/>
              <a:t>Quotas – </a:t>
            </a:r>
            <a:r>
              <a:rPr lang="en-US" dirty="0" err="1" smtClean="0"/>
              <a:t>Gov’t</a:t>
            </a:r>
            <a:r>
              <a:rPr lang="en-US" dirty="0" smtClean="0"/>
              <a:t> places a set limit on production, reducing supply.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Change in the number of sellers</a:t>
            </a:r>
          </a:p>
          <a:p>
            <a:pPr marL="1009650" lvl="1" indent="-609600">
              <a:buFontTx/>
              <a:buAutoNum type="alphaLcPeriod"/>
            </a:pPr>
            <a:r>
              <a:rPr lang="en-US" dirty="0" smtClean="0"/>
              <a:t>Higher competition produces a larger quantity supplied. (Vice Versa)</a:t>
            </a:r>
          </a:p>
          <a:p>
            <a:pPr marL="1009650" lvl="1" indent="-609600">
              <a:buFontTx/>
              <a:buAutoNum type="alphaLcPeriod"/>
            </a:pPr>
            <a:r>
              <a:rPr lang="en-US" dirty="0" smtClean="0"/>
              <a:t>Ex:  McDonald’s, Burger King, Wendy’s</a:t>
            </a:r>
          </a:p>
          <a:p>
            <a:pPr marL="914400" lvl="1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that change Supply: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5"/>
            </a:pPr>
            <a:r>
              <a:rPr lang="en-US" dirty="0" smtClean="0"/>
              <a:t>Change in Future Expectations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If suppliers feel the price will increase in the future, producers may reduce supply of the product today.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Ex:  Fire crackers, Valentine’s Flowers</a:t>
            </a:r>
          </a:p>
          <a:p>
            <a:pPr marL="514350" indent="-514350">
              <a:buNone/>
            </a:pPr>
            <a:r>
              <a:rPr lang="en-US" dirty="0" smtClean="0"/>
              <a:t>6.  Change in Prices of Other Goods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If a firm produces two products (white choc &amp; milk choc) and the profit from one increases (milk choc), they will shift more resources towards that product, reducing the supply of the less profitable product (white choc).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/>
              <a:t>For years, DVD players could run either Best View </a:t>
            </a:r>
            <a:r>
              <a:rPr lang="en-US" dirty="0" smtClean="0"/>
              <a:t>or Stunning </a:t>
            </a:r>
            <a:r>
              <a:rPr lang="en-US" dirty="0"/>
              <a:t>Vision DVDs, but not both. Finally, the companies </a:t>
            </a:r>
            <a:r>
              <a:rPr lang="en-US" dirty="0" smtClean="0"/>
              <a:t>that make </a:t>
            </a:r>
            <a:r>
              <a:rPr lang="en-US" dirty="0"/>
              <a:t>Best View players say they will stop producing them. </a:t>
            </a:r>
            <a:r>
              <a:rPr lang="en-US" dirty="0" smtClean="0"/>
              <a:t>They will </a:t>
            </a:r>
            <a:r>
              <a:rPr lang="en-US" dirty="0"/>
              <a:t>only make Stunning Vision DVD players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How will the supply of Best View DVDs change?</a:t>
            </a:r>
          </a:p>
          <a:p>
            <a:pPr lvl="1"/>
            <a:r>
              <a:rPr lang="en-US" dirty="0" smtClean="0"/>
              <a:t>What will happen to the supply of Stunning Vision DVDs?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00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3999"/>
          </a:xfrm>
        </p:spPr>
        <p:txBody>
          <a:bodyPr>
            <a:normAutofit fontScale="92500"/>
          </a:bodyPr>
          <a:lstStyle/>
          <a:p>
            <a:r>
              <a:rPr lang="en-US" dirty="0"/>
              <a:t>Maid for You is a franchise house-cleaning </a:t>
            </a:r>
            <a:r>
              <a:rPr lang="en-US" dirty="0" smtClean="0"/>
              <a:t>business. By </a:t>
            </a:r>
            <a:r>
              <a:rPr lang="en-US" dirty="0"/>
              <a:t>paying $10,000 </a:t>
            </a:r>
            <a:r>
              <a:rPr lang="en-US" dirty="0" smtClean="0"/>
              <a:t>to the </a:t>
            </a:r>
            <a:r>
              <a:rPr lang="en-US" dirty="0"/>
              <a:t>company, an entrepreneur can open </a:t>
            </a:r>
            <a:r>
              <a:rPr lang="en-US" dirty="0" smtClean="0"/>
              <a:t>a house-cleaning </a:t>
            </a:r>
            <a:r>
              <a:rPr lang="en-US" dirty="0"/>
              <a:t>business and use the Maid for You brand </a:t>
            </a:r>
            <a:r>
              <a:rPr lang="en-US" dirty="0" smtClean="0"/>
              <a:t>name. The </a:t>
            </a:r>
            <a:r>
              <a:rPr lang="en-US" dirty="0"/>
              <a:t>person also gets training in how to run the business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What will happen to the supply of independent </a:t>
            </a:r>
            <a:r>
              <a:rPr lang="en-US" dirty="0" smtClean="0"/>
              <a:t>house-cleaning</a:t>
            </a:r>
            <a:r>
              <a:rPr lang="en-US" sz="2200" dirty="0"/>
              <a:t> </a:t>
            </a:r>
            <a:r>
              <a:rPr lang="en-US" dirty="0" smtClean="0"/>
              <a:t>services </a:t>
            </a:r>
            <a:r>
              <a:rPr lang="en-US" dirty="0"/>
              <a:t>when Maid for You first sells franchises in a city? Why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What will happen to the supply of Maid for You services </a:t>
            </a:r>
            <a:r>
              <a:rPr lang="en-US" dirty="0" smtClean="0"/>
              <a:t>if</a:t>
            </a:r>
            <a:r>
              <a:rPr lang="en-US" sz="2200" dirty="0"/>
              <a:t> </a:t>
            </a:r>
            <a:r>
              <a:rPr lang="en-US" dirty="0" smtClean="0"/>
              <a:t>another </a:t>
            </a:r>
            <a:r>
              <a:rPr lang="en-US" dirty="0"/>
              <a:t>company, Clean Sweep, sells franchises for $7,500? Why?</a:t>
            </a:r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78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3, Lesson 3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Combining Supply </a:t>
            </a:r>
          </a:p>
          <a:p>
            <a:pPr algn="ctr">
              <a:buNone/>
            </a:pPr>
            <a:r>
              <a:rPr lang="en-US" sz="8000" dirty="0" smtClean="0"/>
              <a:t>and Demand</a:t>
            </a:r>
            <a:endParaRPr lang="en-US" sz="8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Supply and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Remember, </a:t>
            </a:r>
            <a:r>
              <a:rPr lang="en-US" b="1" dirty="0" smtClean="0"/>
              <a:t>demand</a:t>
            </a:r>
            <a:r>
              <a:rPr lang="en-US" dirty="0" smtClean="0"/>
              <a:t> is what CONSUMERS are willing to buy at particular prices.  </a:t>
            </a:r>
            <a:r>
              <a:rPr lang="en-US" b="1" dirty="0" smtClean="0"/>
              <a:t>Supply</a:t>
            </a:r>
            <a:r>
              <a:rPr lang="en-US" dirty="0" smtClean="0"/>
              <a:t> is what PRODUCERS are willing to sell at particular prices</a:t>
            </a:r>
          </a:p>
          <a:p>
            <a:r>
              <a:rPr lang="en-US" dirty="0" smtClean="0"/>
              <a:t>In a market system, an equilibrium, or the perfect combination of supply and demand is the goal</a:t>
            </a:r>
          </a:p>
          <a:p>
            <a:pPr lvl="1"/>
            <a:r>
              <a:rPr lang="en-US" b="1" dirty="0" smtClean="0"/>
              <a:t>Equilibrium </a:t>
            </a:r>
            <a:r>
              <a:rPr lang="en-US" dirty="0" smtClean="0"/>
              <a:t>is the point of balance between price and quantity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Economists look at where supply and demand intersect on the slope to find equilibrium</a:t>
            </a:r>
          </a:p>
          <a:p>
            <a:r>
              <a:rPr lang="en-US" sz="2800" dirty="0" smtClean="0"/>
              <a:t>At this equilibrium price, buyers will purchase exactly as much as businesses are willing to sell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reeform 1037"/>
          <p:cNvSpPr>
            <a:spLocks/>
          </p:cNvSpPr>
          <p:nvPr/>
        </p:nvSpPr>
        <p:spPr bwMode="auto">
          <a:xfrm>
            <a:off x="2743200" y="3962400"/>
            <a:ext cx="2667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04" y="1056"/>
              </a:cxn>
              <a:cxn ang="0">
                <a:pos x="1680" y="1392"/>
              </a:cxn>
            </a:cxnLst>
            <a:rect l="0" t="0" r="r" b="b"/>
            <a:pathLst>
              <a:path w="1680" h="1392">
                <a:moveTo>
                  <a:pt x="0" y="0"/>
                </a:moveTo>
                <a:cubicBezTo>
                  <a:pt x="412" y="412"/>
                  <a:pt x="824" y="824"/>
                  <a:pt x="1104" y="1056"/>
                </a:cubicBezTo>
                <a:cubicBezTo>
                  <a:pt x="1384" y="1288"/>
                  <a:pt x="1532" y="1340"/>
                  <a:pt x="1680" y="13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" name="Freeform 1036"/>
          <p:cNvSpPr>
            <a:spLocks/>
          </p:cNvSpPr>
          <p:nvPr/>
        </p:nvSpPr>
        <p:spPr bwMode="auto">
          <a:xfrm>
            <a:off x="2743200" y="4114800"/>
            <a:ext cx="2667000" cy="1981200"/>
          </a:xfrm>
          <a:custGeom>
            <a:avLst/>
            <a:gdLst/>
            <a:ahLst/>
            <a:cxnLst>
              <a:cxn ang="0">
                <a:pos x="0" y="1248"/>
              </a:cxn>
              <a:cxn ang="0">
                <a:pos x="816" y="864"/>
              </a:cxn>
              <a:cxn ang="0">
                <a:pos x="1680" y="0"/>
              </a:cxn>
            </a:cxnLst>
            <a:rect l="0" t="0" r="r" b="b"/>
            <a:pathLst>
              <a:path w="1680" h="1248">
                <a:moveTo>
                  <a:pt x="0" y="1248"/>
                </a:moveTo>
                <a:cubicBezTo>
                  <a:pt x="268" y="1160"/>
                  <a:pt x="536" y="1072"/>
                  <a:pt x="816" y="864"/>
                </a:cubicBezTo>
                <a:cubicBezTo>
                  <a:pt x="1096" y="656"/>
                  <a:pt x="1388" y="328"/>
                  <a:pt x="16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" name="Line 1028"/>
          <p:cNvSpPr>
            <a:spLocks noChangeShapeType="1"/>
          </p:cNvSpPr>
          <p:nvPr/>
        </p:nvSpPr>
        <p:spPr bwMode="auto">
          <a:xfrm flipV="1">
            <a:off x="2743200" y="3733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" name="Text Box 1033"/>
          <p:cNvSpPr txBox="1">
            <a:spLocks noChangeArrowheads="1"/>
          </p:cNvSpPr>
          <p:nvPr/>
        </p:nvSpPr>
        <p:spPr bwMode="auto">
          <a:xfrm>
            <a:off x="4953000" y="55626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8" name="Text Box 1033"/>
          <p:cNvSpPr txBox="1">
            <a:spLocks noChangeArrowheads="1"/>
          </p:cNvSpPr>
          <p:nvPr/>
        </p:nvSpPr>
        <p:spPr bwMode="auto">
          <a:xfrm>
            <a:off x="4191000" y="38862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9" name="Line 1029"/>
          <p:cNvSpPr>
            <a:spLocks noChangeShapeType="1"/>
          </p:cNvSpPr>
          <p:nvPr/>
        </p:nvSpPr>
        <p:spPr bwMode="auto">
          <a:xfrm>
            <a:off x="2743200" y="6172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" name="Line 1039"/>
          <p:cNvSpPr>
            <a:spLocks noChangeShapeType="1"/>
          </p:cNvSpPr>
          <p:nvPr/>
        </p:nvSpPr>
        <p:spPr bwMode="auto">
          <a:xfrm flipH="1" flipV="1">
            <a:off x="2720662" y="5383368"/>
            <a:ext cx="1470338" cy="2683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" name="Line 1041"/>
          <p:cNvSpPr>
            <a:spLocks noChangeShapeType="1"/>
          </p:cNvSpPr>
          <p:nvPr/>
        </p:nvSpPr>
        <p:spPr bwMode="auto">
          <a:xfrm>
            <a:off x="4191000" y="541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" name="Text Box 1034"/>
          <p:cNvSpPr txBox="1">
            <a:spLocks noChangeArrowheads="1"/>
          </p:cNvSpPr>
          <p:nvPr/>
        </p:nvSpPr>
        <p:spPr bwMode="auto">
          <a:xfrm>
            <a:off x="4876800" y="4876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Equilibrium</a:t>
            </a:r>
          </a:p>
        </p:txBody>
      </p:sp>
      <p:sp>
        <p:nvSpPr>
          <p:cNvPr id="13" name="Line 1040"/>
          <p:cNvSpPr>
            <a:spLocks noChangeShapeType="1"/>
          </p:cNvSpPr>
          <p:nvPr/>
        </p:nvSpPr>
        <p:spPr bwMode="auto">
          <a:xfrm flipH="1">
            <a:off x="4343400" y="51054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market price or quantity supplied is anywhere other than equilibrium, the market is said to be in </a:t>
            </a:r>
            <a:r>
              <a:rPr lang="en-US" b="1" dirty="0" smtClean="0"/>
              <a:t>disequilibrium </a:t>
            </a:r>
            <a:r>
              <a:rPr lang="en-US" dirty="0" smtClean="0"/>
              <a:t>according to economists</a:t>
            </a:r>
          </a:p>
          <a:p>
            <a:r>
              <a:rPr lang="en-US" dirty="0" smtClean="0"/>
              <a:t>Disequilibrium can produce either excess demand or excess supply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Excess demand occurs when the quantity demanded is more than the quantity supplied</a:t>
            </a:r>
          </a:p>
          <a:p>
            <a:r>
              <a:rPr lang="en-US" dirty="0" smtClean="0"/>
              <a:t>When the actual price of a good in the market is below the equilibrium price, you have excess demand because the low prices encourages buyers </a:t>
            </a:r>
          </a:p>
          <a:p>
            <a:pPr lvl="1"/>
            <a:r>
              <a:rPr lang="en-US" dirty="0" smtClean="0"/>
              <a:t>Imagine if they sold the </a:t>
            </a:r>
            <a:r>
              <a:rPr lang="en-US" dirty="0" err="1" smtClean="0"/>
              <a:t>iPhone</a:t>
            </a:r>
            <a:r>
              <a:rPr lang="en-US" dirty="0" smtClean="0"/>
              <a:t> for $25??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Excess supply occurs when the price of something is too high – now the quantity produced is greater than the quantity demanded</a:t>
            </a:r>
          </a:p>
          <a:p>
            <a:r>
              <a:rPr lang="en-US" dirty="0" smtClean="0"/>
              <a:t>When the actual price is way too high for the market, there is excess supply and normally businesses end up throwing it out (waste)</a:t>
            </a:r>
          </a:p>
          <a:p>
            <a:pPr lvl="1"/>
            <a:r>
              <a:rPr lang="en-US" dirty="0" smtClean="0"/>
              <a:t>If pizza was sold for $7/slice, odds are the pizzeria will be throwing a lot out at the end of the day because no one will buy it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3, Day 1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LAW OF</a:t>
            </a:r>
          </a:p>
          <a:p>
            <a:pPr algn="ctr">
              <a:buNone/>
            </a:pPr>
            <a:r>
              <a:rPr lang="en-US" sz="8800" dirty="0" smtClean="0"/>
              <a:t>DEMAND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Markets tend to head towards equilibrium, but occasionally the government must step in to help it get there</a:t>
            </a:r>
          </a:p>
          <a:p>
            <a:r>
              <a:rPr lang="en-US" dirty="0" smtClean="0"/>
              <a:t>They can impose price ceilings or price floors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price ceiling</a:t>
            </a:r>
            <a:r>
              <a:rPr lang="en-US" dirty="0" smtClean="0"/>
              <a:t> is the maximum price that can be legally charged for a good</a:t>
            </a:r>
          </a:p>
          <a:p>
            <a:pPr lvl="1"/>
            <a:r>
              <a:rPr lang="en-US" dirty="0" smtClean="0"/>
              <a:t>Ex. Electricity rates, water rates, rent control in NYC, etc.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price floor</a:t>
            </a:r>
            <a:r>
              <a:rPr lang="en-US" dirty="0" smtClean="0"/>
              <a:t> is the lowest price that can be legally charged for a good</a:t>
            </a:r>
          </a:p>
          <a:p>
            <a:pPr lvl="1"/>
            <a:r>
              <a:rPr lang="en-US" dirty="0" smtClean="0"/>
              <a:t>Ex. Tobacco, Alcohol, Milk, minimum wage, etc.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3, Lesson 4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8800" dirty="0" smtClean="0"/>
              <a:t>Market </a:t>
            </a:r>
          </a:p>
          <a:p>
            <a:pPr marL="514350" indent="-514350" algn="ctr">
              <a:buNone/>
            </a:pPr>
            <a:r>
              <a:rPr lang="en-US" sz="8800" dirty="0" smtClean="0"/>
              <a:t>Structures</a:t>
            </a:r>
            <a:endParaRPr lang="en-US" sz="8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you think it would be easier if one company produced all computers and all software?  Wouldn’t everything be compatible and life would be easier?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 great as this sounds, this is not the way life works in a market system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92D050"/>
                </a:solidFill>
              </a:rPr>
              <a:t>perfectly competitive market </a:t>
            </a:r>
            <a:r>
              <a:rPr lang="en-US" dirty="0" smtClean="0"/>
              <a:t>is one that has a large number of businesses all producing essentially the same product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92D050"/>
                </a:solidFill>
              </a:rPr>
              <a:t>perfectly competitive market </a:t>
            </a:r>
            <a:r>
              <a:rPr lang="en-US" dirty="0" smtClean="0"/>
              <a:t>assumes that the market is in equilibrium and that all firms sell the same product for the same price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also means that since no one business is selling a huge amount of a product, that none of the business can influence the price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Conditions for a </a:t>
            </a:r>
            <a:br>
              <a:rPr lang="en-US" dirty="0" smtClean="0"/>
            </a:br>
            <a:r>
              <a:rPr lang="en-US" dirty="0" smtClean="0"/>
              <a:t>Perfect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Many buyers and sellers compete in the market</a:t>
            </a:r>
          </a:p>
          <a:p>
            <a:pPr marL="514350" indent="-514350">
              <a:buAutoNum type="arabicPeriod"/>
            </a:pPr>
            <a:r>
              <a:rPr lang="en-US" dirty="0" smtClean="0"/>
              <a:t>Sellers offer identical products</a:t>
            </a:r>
          </a:p>
          <a:p>
            <a:pPr marL="514350" indent="-514350">
              <a:buAutoNum type="arabicPeriod"/>
            </a:pPr>
            <a:r>
              <a:rPr lang="en-US" dirty="0" smtClean="0"/>
              <a:t>Buyers and sellers are well informed about products</a:t>
            </a:r>
          </a:p>
          <a:p>
            <a:pPr marL="514350" indent="-514350">
              <a:buAutoNum type="arabicPeriod"/>
            </a:pPr>
            <a:r>
              <a:rPr lang="en-US" dirty="0" smtClean="0"/>
              <a:t>Sellers are able to enter and exit the market freely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buyers and sellers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perfectly competitive market, many buyers and sellers are needed</a:t>
            </a:r>
          </a:p>
          <a:p>
            <a:r>
              <a:rPr lang="en-US" dirty="0" smtClean="0"/>
              <a:t>One individual cannot be so powerful as to influence prices or quantity sold</a:t>
            </a:r>
          </a:p>
          <a:p>
            <a:r>
              <a:rPr lang="en-US" dirty="0" smtClean="0"/>
              <a:t>If there is enough independent buyers and sellers, they will not be powerful enough as a group to bargain for better prices allowing the market to take care of itself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Sellers offer identical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a perfectly competitive market, there is no difference between products sold by different suppliers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product that is considered the same no matter who makes it or sells it is called a </a:t>
            </a:r>
            <a:r>
              <a:rPr lang="en-US" b="1" dirty="0" smtClean="0">
                <a:solidFill>
                  <a:srgbClr val="92D050"/>
                </a:solidFill>
              </a:rPr>
              <a:t>commodity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Ex. Milk, low grade gasoline, notebook paper</a:t>
            </a:r>
            <a:br>
              <a:rPr lang="en-US" dirty="0" smtClean="0"/>
            </a:br>
            <a:endParaRPr lang="en-US" b="1" dirty="0" smtClean="0"/>
          </a:p>
          <a:p>
            <a:r>
              <a:rPr lang="en-US" dirty="0" smtClean="0"/>
              <a:t>Identical products are key to perfect competition for one reason – the buyer will not pay extra for one particular companies goods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Buyers and sellers are well informed about products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Buyers and sellers know enough about the market that they find the best deal they can get</a:t>
            </a:r>
          </a:p>
          <a:p>
            <a:r>
              <a:rPr lang="en-US" dirty="0" smtClean="0"/>
              <a:t>A buyer expects to be given full product details and will search for the deals</a:t>
            </a:r>
          </a:p>
          <a:p>
            <a:r>
              <a:rPr lang="en-US" dirty="0" smtClean="0"/>
              <a:t>However, this involves a trade-off : TIME</a:t>
            </a:r>
          </a:p>
          <a:p>
            <a:pPr lvl="1"/>
            <a:r>
              <a:rPr lang="en-US" dirty="0" smtClean="0"/>
              <a:t>Ex.  A person would not check every convenience store in town to save 5 cents on a pack of gum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Sellers are able to enter and exit the market freely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means that businesses must be allowed to enter the market when they can make money and exit the market if they begin losing money</a:t>
            </a:r>
          </a:p>
          <a:p>
            <a:r>
              <a:rPr lang="en-US" dirty="0" smtClean="0"/>
              <a:t>This allows for more competition and thus, lower prices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Perfect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Refer </a:t>
            </a:r>
            <a:r>
              <a:rPr lang="en-US" smtClean="0"/>
              <a:t>to worksheet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Demand</a:t>
            </a:r>
            <a:r>
              <a:rPr lang="en-US" dirty="0" smtClean="0"/>
              <a:t> is the desire to own something AND the ability to pay for it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Law of Demand</a:t>
            </a:r>
            <a:r>
              <a:rPr lang="en-US" dirty="0" smtClean="0"/>
              <a:t> states that when a good’s price is low, consumers will buy more of it.  When the price </a:t>
            </a:r>
            <a:r>
              <a:rPr lang="en-US" smtClean="0"/>
              <a:t>is high, </a:t>
            </a:r>
            <a:r>
              <a:rPr lang="en-US" dirty="0" smtClean="0"/>
              <a:t>consumers buy less of it.</a:t>
            </a:r>
          </a:p>
          <a:p>
            <a:pPr lvl="1"/>
            <a:r>
              <a:rPr lang="en-US" dirty="0" smtClean="0"/>
              <a:t>This means price and demand have an </a:t>
            </a:r>
            <a:r>
              <a:rPr lang="en-US" b="1" dirty="0"/>
              <a:t>i</a:t>
            </a:r>
            <a:r>
              <a:rPr lang="en-US" b="1" dirty="0" smtClean="0"/>
              <a:t>nverse</a:t>
            </a:r>
            <a:r>
              <a:rPr lang="en-US" dirty="0" smtClean="0"/>
              <a:t> relationship</a:t>
            </a:r>
          </a:p>
          <a:p>
            <a:r>
              <a:rPr lang="en-US" dirty="0" smtClean="0"/>
              <a:t>For example, if the school began selling restaurant  pizza at lunch for $1, would you buy it?  </a:t>
            </a:r>
          </a:p>
          <a:p>
            <a:pPr lvl="1"/>
            <a:r>
              <a:rPr lang="en-US" dirty="0" smtClean="0"/>
              <a:t>What if it was $7 a slice?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monopoly will form when barriers are in place that doesn’t allow businesses to enter the market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Monopolies</a:t>
            </a:r>
            <a:r>
              <a:rPr lang="en-US" dirty="0" smtClean="0"/>
              <a:t> only have one seller, but many buyers</a:t>
            </a:r>
          </a:p>
          <a:p>
            <a:r>
              <a:rPr lang="en-US" dirty="0" smtClean="0"/>
              <a:t>They can charge as high of a price as they want since they are the only seller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Sometimes the government can create monopolies</a:t>
            </a:r>
          </a:p>
          <a:p>
            <a:r>
              <a:rPr lang="en-US" dirty="0" smtClean="0"/>
              <a:t>A government can do this in a couple of different ways:  Patent, Franchise, and License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92D050"/>
                </a:solidFill>
              </a:rPr>
              <a:t>patent</a:t>
            </a:r>
            <a:r>
              <a:rPr lang="en-US" dirty="0" smtClean="0"/>
              <a:t> gives a company exclusive rights to sell a new good or service for a specific time period</a:t>
            </a:r>
          </a:p>
          <a:p>
            <a:pPr lvl="1"/>
            <a:r>
              <a:rPr lang="en-US" dirty="0" smtClean="0"/>
              <a:t>This allows a company to profit from its own research without competition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franchise </a:t>
            </a:r>
            <a:r>
              <a:rPr lang="en-US" dirty="0" smtClean="0"/>
              <a:t>is a contract issued by a local authority that gives a single business the right to sell its goods within an exclusive market</a:t>
            </a:r>
          </a:p>
          <a:p>
            <a:pPr lvl="1"/>
            <a:r>
              <a:rPr lang="en-US" dirty="0" smtClean="0"/>
              <a:t>Ex. The National Park Service picks a single business to sell food &amp; drink at parks, or school districts that sell certain products</a:t>
            </a:r>
          </a:p>
          <a:p>
            <a:r>
              <a:rPr lang="en-US" dirty="0" smtClean="0"/>
              <a:t>A government can also issue a </a:t>
            </a:r>
            <a:r>
              <a:rPr lang="en-US" b="1" dirty="0" smtClean="0">
                <a:solidFill>
                  <a:srgbClr val="92D050"/>
                </a:solidFill>
              </a:rPr>
              <a:t>license</a:t>
            </a:r>
            <a:r>
              <a:rPr lang="en-US" b="1" dirty="0" smtClean="0"/>
              <a:t> </a:t>
            </a:r>
            <a:r>
              <a:rPr lang="en-US" dirty="0" smtClean="0"/>
              <a:t>granting businesses the right to operate a business</a:t>
            </a:r>
          </a:p>
          <a:p>
            <a:pPr lvl="1"/>
            <a:r>
              <a:rPr lang="en-US" dirty="0" smtClean="0"/>
              <a:t>A license for the use of radio and television frequencies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Monopolies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Refer to worksheet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1875" t="28000" r="44375" b="23000"/>
          <a:stretch>
            <a:fillRect/>
          </a:stretch>
        </p:blipFill>
        <p:spPr bwMode="auto">
          <a:xfrm>
            <a:off x="381000" y="457200"/>
            <a:ext cx="8382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law of demand is the result of 2 factors of behavior:  substitution and income effect</a:t>
            </a:r>
          </a:p>
          <a:p>
            <a:r>
              <a:rPr lang="en-US" b="1" dirty="0" smtClean="0"/>
              <a:t>Substitution Effect:  </a:t>
            </a:r>
            <a:r>
              <a:rPr lang="en-US" dirty="0" smtClean="0"/>
              <a:t>As the price rises,  buyers will look for “substitutes” instead of buying a particular item – the consumer reacts </a:t>
            </a:r>
          </a:p>
          <a:p>
            <a:pPr lvl="1"/>
            <a:r>
              <a:rPr lang="en-US" dirty="0" smtClean="0"/>
              <a:t>This also goes the other way – if the price lowers, the consumer will substitute that good for everything else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Income Effect:</a:t>
            </a:r>
            <a:r>
              <a:rPr lang="en-US" dirty="0" smtClean="0"/>
              <a:t> Individuals can’t keep buying the same quantity of a good if its price rises while their income stays the same (you feel poorer)</a:t>
            </a:r>
          </a:p>
          <a:p>
            <a:pPr lvl="1"/>
            <a:r>
              <a:rPr lang="en-US" dirty="0" smtClean="0"/>
              <a:t>Also has the opposite effect – you can increase the quantity of goods if the price goes down (</a:t>
            </a:r>
            <a:r>
              <a:rPr lang="en-US" dirty="0" smtClean="0">
                <a:hlinkClick r:id="rId3"/>
              </a:rPr>
              <a:t>you feel richer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that change demand: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Number of buyers – More people that want it, the higher the demand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Rise in income – As income goes up, people will buy more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Price of related goods – </a:t>
            </a:r>
          </a:p>
          <a:p>
            <a:pPr marL="914400" lvl="1" indent="-514350"/>
            <a:r>
              <a:rPr lang="en-US" dirty="0" smtClean="0"/>
              <a:t>Substitutes – If 2 things satisfy the need, and price goes up on one, people will buy the other</a:t>
            </a:r>
          </a:p>
          <a:p>
            <a:pPr marL="914400" lvl="1" indent="-514350"/>
            <a:r>
              <a:rPr lang="en-US" dirty="0" smtClean="0"/>
              <a:t>Complements – Products that are consumed jointly (i.e. Peanut Butter and Jelly)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that change demand: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Preferences – More people prefer one product over another (from advertising, changes in fashion, weather, etc.)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Future price expectation – People will not buy a product if they expect the price to drop in the near future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Curve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838200" y="3657600"/>
            <a:ext cx="3505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5410200"/>
            <a:ext cx="3886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" y="3657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5562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Quantity Demanded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6800" y="2209800"/>
            <a:ext cx="3657600" cy="2971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57800" y="16002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factors other than price cause demand to FALL, the demand curve shifts to the left.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 rot="18520245">
            <a:off x="2276345" y="3944345"/>
            <a:ext cx="685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219200" y="3657600"/>
            <a:ext cx="1752600" cy="1447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34000" y="3276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increase in demand appears as a shift to the right. </a:t>
            </a:r>
            <a:endParaRPr lang="en-US" dirty="0"/>
          </a:p>
        </p:txBody>
      </p:sp>
      <p:sp>
        <p:nvSpPr>
          <p:cNvPr id="17" name="Left Arrow 16"/>
          <p:cNvSpPr/>
          <p:nvPr/>
        </p:nvSpPr>
        <p:spPr>
          <a:xfrm rot="7836929">
            <a:off x="2908898" y="3223150"/>
            <a:ext cx="605607" cy="31348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2667000" y="2057400"/>
            <a:ext cx="1981200" cy="17526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5" grpId="0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658</TotalTime>
  <Words>2049</Words>
  <Application>Microsoft Office PowerPoint</Application>
  <PresentationFormat>On-screen Show (4:3)</PresentationFormat>
  <Paragraphs>232</Paragraphs>
  <Slides>44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Lucida Grande</vt:lpstr>
      <vt:lpstr>Rockwell</vt:lpstr>
      <vt:lpstr>Wingdings</vt:lpstr>
      <vt:lpstr>Wingdings 2</vt:lpstr>
      <vt:lpstr>Foundry</vt:lpstr>
      <vt:lpstr>Unit 3 Notes</vt:lpstr>
      <vt:lpstr>Introduction</vt:lpstr>
      <vt:lpstr>Week 3, Day 1 Notes</vt:lpstr>
      <vt:lpstr>Demand</vt:lpstr>
      <vt:lpstr>Factors affecting demand</vt:lpstr>
      <vt:lpstr>Factors affecting demand</vt:lpstr>
      <vt:lpstr>Items that change demand:</vt:lpstr>
      <vt:lpstr>Items that change demand:</vt:lpstr>
      <vt:lpstr>Demand Curve</vt:lpstr>
      <vt:lpstr>Elasticity of Demand</vt:lpstr>
      <vt:lpstr>Calculating Elasticity of Demand</vt:lpstr>
      <vt:lpstr>Example</vt:lpstr>
      <vt:lpstr>Elastic Demand</vt:lpstr>
      <vt:lpstr>Factors that change elasticity</vt:lpstr>
      <vt:lpstr>PowerPoint Presentation</vt:lpstr>
      <vt:lpstr>Unit 3, Lesson 2 Notes</vt:lpstr>
      <vt:lpstr>Law of Supply</vt:lpstr>
      <vt:lpstr>Supply Curve</vt:lpstr>
      <vt:lpstr>Items that change Supply:</vt:lpstr>
      <vt:lpstr>Items that change Supply:</vt:lpstr>
      <vt:lpstr>Items that change Supply:</vt:lpstr>
      <vt:lpstr>Situation 1</vt:lpstr>
      <vt:lpstr>Situation 2</vt:lpstr>
      <vt:lpstr>Unit 3, Lesson 3 Notes</vt:lpstr>
      <vt:lpstr>Combining Supply and Demand</vt:lpstr>
      <vt:lpstr>Equilibrium</vt:lpstr>
      <vt:lpstr>Disequilibrium</vt:lpstr>
      <vt:lpstr>Excess Demand</vt:lpstr>
      <vt:lpstr>Excess Supply</vt:lpstr>
      <vt:lpstr>Government Intervention</vt:lpstr>
      <vt:lpstr>Unit 3, Lesson 4 Notes</vt:lpstr>
      <vt:lpstr>Market Structures</vt:lpstr>
      <vt:lpstr>Perfect Competition</vt:lpstr>
      <vt:lpstr>Four Conditions for a  Perfect Competition</vt:lpstr>
      <vt:lpstr>Many buyers and sellers</vt:lpstr>
      <vt:lpstr>Sellers offer identical products</vt:lpstr>
      <vt:lpstr>Buyers and sellers are well informed about products</vt:lpstr>
      <vt:lpstr>Sellers are able to enter and exit the market freely</vt:lpstr>
      <vt:lpstr>Examples of Perfect Competition</vt:lpstr>
      <vt:lpstr>Monopoly</vt:lpstr>
      <vt:lpstr>Monopoly</vt:lpstr>
      <vt:lpstr>Monopoly</vt:lpstr>
      <vt:lpstr>Examples of Monopolies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 Notes</dc:title>
  <dc:creator>Teacher</dc:creator>
  <cp:lastModifiedBy>tech</cp:lastModifiedBy>
  <cp:revision>87</cp:revision>
  <dcterms:created xsi:type="dcterms:W3CDTF">2009-11-25T18:46:25Z</dcterms:created>
  <dcterms:modified xsi:type="dcterms:W3CDTF">2013-12-11T13:06:30Z</dcterms:modified>
</cp:coreProperties>
</file>